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54" r:id="rId2"/>
  </p:sldMasterIdLst>
  <p:notesMasterIdLst>
    <p:notesMasterId r:id="rId33"/>
  </p:notesMasterIdLst>
  <p:sldIdLst>
    <p:sldId id="256" r:id="rId3"/>
    <p:sldId id="257" r:id="rId4"/>
    <p:sldId id="258" r:id="rId5"/>
    <p:sldId id="259" r:id="rId6"/>
    <p:sldId id="262" r:id="rId7"/>
    <p:sldId id="318" r:id="rId8"/>
    <p:sldId id="290" r:id="rId9"/>
    <p:sldId id="303" r:id="rId10"/>
    <p:sldId id="267" r:id="rId11"/>
    <p:sldId id="309" r:id="rId12"/>
    <p:sldId id="289" r:id="rId13"/>
    <p:sldId id="311" r:id="rId14"/>
    <p:sldId id="294" r:id="rId15"/>
    <p:sldId id="310" r:id="rId16"/>
    <p:sldId id="293" r:id="rId17"/>
    <p:sldId id="295" r:id="rId18"/>
    <p:sldId id="292" r:id="rId19"/>
    <p:sldId id="296" r:id="rId20"/>
    <p:sldId id="319" r:id="rId21"/>
    <p:sldId id="273" r:id="rId22"/>
    <p:sldId id="312" r:id="rId23"/>
    <p:sldId id="320" r:id="rId24"/>
    <p:sldId id="297" r:id="rId25"/>
    <p:sldId id="313" r:id="rId26"/>
    <p:sldId id="323" r:id="rId27"/>
    <p:sldId id="314" r:id="rId28"/>
    <p:sldId id="322" r:id="rId29"/>
    <p:sldId id="315" r:id="rId30"/>
    <p:sldId id="321" r:id="rId31"/>
    <p:sldId id="288" r:id="rId32"/>
  </p:sldIdLst>
  <p:sldSz cx="9144000" cy="5143500" type="screen16x9"/>
  <p:notesSz cx="9144000" cy="5143500"/>
  <p:embeddedFontLst>
    <p:embeddedFont>
      <p:font typeface="Arial Black" panose="020B0604020202020204" pitchFamily="34" charset="0"/>
      <p:bold r:id="rId34"/>
    </p:embeddedFont>
    <p:embeddedFont>
      <p:font typeface="Calibri" panose="020F0502020204030204" pitchFamily="34" charset="0"/>
      <p:regular r:id="rId35"/>
      <p:bold r:id="rId36"/>
      <p:italic r:id="rId37"/>
      <p:boldItalic r:id="rId38"/>
    </p:embeddedFont>
    <p:embeddedFont>
      <p:font typeface="Open Sans" panose="020B0606030504020204" pitchFamily="34" charset="0"/>
      <p:regular r:id="rId39"/>
    </p:embeddedFont>
    <p:embeddedFont>
      <p:font typeface="PT Sans Narrow" panose="020B0506020203020204" pitchFamily="34" charset="77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904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9"/>
    <p:restoredTop sz="94651"/>
  </p:normalViewPr>
  <p:slideViewPr>
    <p:cSldViewPr snapToGrid="0">
      <p:cViewPr varScale="1">
        <p:scale>
          <a:sx n="194" d="100"/>
          <a:sy n="194" d="100"/>
        </p:scale>
        <p:origin x="192" y="232"/>
      </p:cViewPr>
      <p:guideLst>
        <p:guide orient="horz" pos="2904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media/image1.png>
</file>

<file path=ppt/media/image10.jpe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2c7962589_5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62c7962589_5_5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其实还有network、tunnel等网络相关的工具，但是还没正式发布，这里我们不讲。</a:t>
            </a:r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81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2c7962589_5_191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/>
              <a:t>1,</a:t>
            </a:r>
            <a:r>
              <a:rPr lang="zh-CN" altLang="en-US"/>
              <a:t> 手写定义</a:t>
            </a:r>
            <a:endParaRPr lang="en-US" altLang="zh-C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/>
              <a:t>2.</a:t>
            </a:r>
            <a:r>
              <a:rPr lang="zh-CN" altLang="en-US"/>
              <a:t> 演示生成</a:t>
            </a:r>
            <a:endParaRPr lang="en-US"/>
          </a:p>
        </p:txBody>
      </p:sp>
      <p:sp>
        <p:nvSpPr>
          <p:cNvPr id="258" name="Google Shape;258;g62c7962589_5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9760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60968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2c7962589_5_322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62c7962589_5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125172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57899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38227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09182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07027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88873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62c7962589_5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9" name="Google Shape;719;g62c7962589_5_637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2c7962589_5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62c7962589_5_66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c7962589_5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62c7962589_5_7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这几点理解好之后，</a:t>
            </a:r>
            <a:r>
              <a:rPr kumimoji="1" lang="en-US" altLang="zh-CN"/>
              <a:t>Go-Micro</a:t>
            </a:r>
            <a:r>
              <a:rPr kumimoji="1" lang="zh-CN" altLang="en-US"/>
              <a:t>基本就能运用自如了。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907899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8801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2c7962589_5_191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这里不给大家深入讲解，大家知道有这个工具即可，后面的几期我们会讲</a:t>
            </a:r>
          </a:p>
        </p:txBody>
      </p:sp>
      <p:sp>
        <p:nvSpPr>
          <p:cNvPr id="258" name="Google Shape;258;g62c7962589_5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11104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65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384724" y="535134"/>
            <a:ext cx="8374551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09733" y="45689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7" name="Google Shape;87;p1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205133" y="45081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94" name="Google Shape;94;p1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205133" y="458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 panose="020B0506020203020204"/>
              <a:buNone/>
              <a:defRPr sz="2400"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154508" y="45988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172933" y="4548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567346"/>
            <a:ext cx="9144000" cy="2009139"/>
          </a:xfrm>
          <a:custGeom>
            <a:avLst/>
            <a:gdLst/>
            <a:ahLst/>
            <a:cxnLst/>
            <a:rect l="l" t="t" r="r" b="b"/>
            <a:pathLst>
              <a:path w="9144000" h="2009139" extrusionOk="0">
                <a:moveTo>
                  <a:pt x="0" y="0"/>
                </a:moveTo>
                <a:lnTo>
                  <a:pt x="9143981" y="0"/>
                </a:lnTo>
                <a:lnTo>
                  <a:pt x="9143981" y="2008796"/>
                </a:lnTo>
                <a:lnTo>
                  <a:pt x="0" y="2008796"/>
                </a:lnTo>
                <a:lnTo>
                  <a:pt x="0" y="0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5143489"/>
                </a:moveTo>
                <a:lnTo>
                  <a:pt x="4571990" y="5143489"/>
                </a:lnTo>
                <a:lnTo>
                  <a:pt x="4571990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4571991" y="174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0"/>
                </a:moveTo>
                <a:lnTo>
                  <a:pt x="4571990" y="0"/>
                </a:lnTo>
                <a:lnTo>
                  <a:pt x="4571990" y="5143489"/>
                </a:lnTo>
                <a:lnTo>
                  <a:pt x="0" y="514348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5029664" y="4495491"/>
            <a:ext cx="577215" cy="0"/>
          </a:xfrm>
          <a:custGeom>
            <a:avLst/>
            <a:gdLst/>
            <a:ahLst/>
            <a:cxnLst/>
            <a:rect l="l" t="t" r="r" b="b"/>
            <a:pathLst>
              <a:path w="577214" h="120000" extrusionOk="0">
                <a:moveTo>
                  <a:pt x="0" y="0"/>
                </a:moveTo>
                <a:lnTo>
                  <a:pt x="577198" y="0"/>
                </a:lnTo>
              </a:path>
            </a:pathLst>
          </a:custGeom>
          <a:noFill/>
          <a:ln w="19025" cap="flat" cmpd="sng">
            <a:solidFill>
              <a:srgbClr val="E81C6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8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" name="Google Shape;55;p8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6" name="Google Shape;56;p8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57" name="Google Shape;57;p8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8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9" name="Google Shape;59;p8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8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2" name="Google Shape;62;p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1" name="Google Shape;71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26399" y="417217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6" name="Google Shape;76;p1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63474" y="418352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 夜读（中浅蓝）" type="twoColTx">
  <p:cSld name="TITLE_AND_TWO_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258" y="46826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2" name="Google Shape;82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29199" y="1275574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 h="120000" extrusionOk="0">
                <a:moveTo>
                  <a:pt x="0" y="0"/>
                </a:moveTo>
                <a:lnTo>
                  <a:pt x="614098" y="0"/>
                </a:lnTo>
              </a:path>
            </a:pathLst>
          </a:custGeom>
          <a:noFill/>
          <a:ln w="19025" cap="flat" cmpd="sng">
            <a:solidFill>
              <a:srgbClr val="4242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 u="none" strike="noStrike" cap="none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u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186708" y="4539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52" name="Google Shape;52;p7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-in-c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.mu/" TargetMode="External"/><Relationship Id="rId7" Type="http://schemas.openxmlformats.org/officeDocument/2006/relationships/image" Target="../media/image3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github.com/micro-in-cn" TargetMode="External"/><Relationship Id="rId5" Type="http://schemas.openxmlformats.org/officeDocument/2006/relationships/hyperlink" Target="https://github.com/micro" TargetMode="Externa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/protoc-gen-micr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/>
              <a:t>Go-Micro  </a:t>
            </a:r>
            <a:r>
              <a:rPr lang="zh-CN" altLang="en-US" sz="4400"/>
              <a:t>编写微服务</a:t>
            </a:r>
            <a:endParaRPr lang="en-US" sz="44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Micro </a:t>
            </a:r>
            <a:r>
              <a:rPr lang="zh-CN" altLang="en-US">
                <a:ea typeface="宋体" panose="02010600030101010101" pitchFamily="2" charset="-122"/>
              </a:rPr>
              <a:t>中国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2019-1</a:t>
            </a:r>
            <a:r>
              <a:rPr lang="en-US" altLang="zh-CN"/>
              <a:t>2</a:t>
            </a:r>
            <a:r>
              <a:rPr lang="en-US"/>
              <a:t>-</a:t>
            </a:r>
            <a:r>
              <a:rPr lang="en-US" altLang="zh-CN"/>
              <a:t>19</a:t>
            </a:r>
            <a:endParaRPr lang="en-US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现场演示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78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示例架构</a:t>
            </a:r>
            <a:endParaRPr lang="en-US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DD25124-AE29-441C-A0A9-21DAE5C49C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6F4AF-003A-4630-8B6B-ECD54B9E4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451" y="1152425"/>
            <a:ext cx="6400298" cy="362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09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dirty="0"/>
              <a:t>SRV</a:t>
            </a:r>
            <a:endParaRPr lang="en-US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  <p:sp>
        <p:nvSpPr>
          <p:cNvPr id="262" name="Google Shape;262;p28"/>
          <p:cNvSpPr/>
          <p:nvPr/>
        </p:nvSpPr>
        <p:spPr>
          <a:xfrm>
            <a:off x="5894262" y="701662"/>
            <a:ext cx="306702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51F371-3FFD-8045-B127-F362B510E719}"/>
              </a:ext>
            </a:extLst>
          </p:cNvPr>
          <p:cNvSpPr txBox="1"/>
          <p:nvPr/>
        </p:nvSpPr>
        <p:spPr>
          <a:xfrm>
            <a:off x="509214" y="1152425"/>
            <a:ext cx="48982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两个服务</a:t>
            </a:r>
            <a:endParaRPr kumimoji="1" lang="en-US" altLang="zh-CN"/>
          </a:p>
          <a:p>
            <a:endParaRPr kumimoji="1" lang="en-US" altLang="zh-CN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>
                <a:sym typeface="PT Sans Narrow" panose="020B0506020203020204"/>
              </a:rPr>
              <a:t>Sum</a:t>
            </a:r>
            <a:r>
              <a:rPr kumimoji="1" lang="zh-CN" altLang="en-US">
                <a:sym typeface="PT Sans Narrow" panose="020B0506020203020204"/>
              </a:rPr>
              <a:t>服务：所有小于输入数字的自然数累加</a:t>
            </a:r>
            <a:endParaRPr kumimoji="1" lang="en-US" altLang="zh-CN">
              <a:sym typeface="PT Sans Narrow" panose="020B0506020203020204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/>
              <a:t>Prime</a:t>
            </a:r>
            <a:r>
              <a:rPr kumimoji="1" lang="zh-CN" altLang="en-US"/>
              <a:t>服务：查出小于输入的所有素数</a:t>
            </a:r>
            <a:endParaRPr kumimoji="1" lang="en-US" altLang="zh-CN"/>
          </a:p>
        </p:txBody>
      </p:sp>
      <p:sp>
        <p:nvSpPr>
          <p:cNvPr id="7" name="Google Shape;128;p18">
            <a:extLst>
              <a:ext uri="{FF2B5EF4-FFF2-40B4-BE49-F238E27FC236}">
                <a16:creationId xmlns:a16="http://schemas.microsoft.com/office/drawing/2014/main" id="{66C4210F-437F-C64A-AA89-F293254E9D87}"/>
              </a:ext>
            </a:extLst>
          </p:cNvPr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后台服务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  <p:extLst>
      <p:ext uri="{BB962C8B-B14F-4D97-AF65-F5344CB8AC3E}">
        <p14:creationId xmlns:p14="http://schemas.microsoft.com/office/powerpoint/2010/main" val="109419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25CB0C-6FA0-A64D-92F3-3DCF94F65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80" y="1697689"/>
            <a:ext cx="9144000" cy="6436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476491-BC8F-2643-8E99-7C41F9782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673" y="2341345"/>
            <a:ext cx="5653528" cy="2445445"/>
          </a:xfrm>
          <a:prstGeom prst="rect">
            <a:avLst/>
          </a:prstGeom>
        </p:spPr>
      </p:pic>
      <p:sp>
        <p:nvSpPr>
          <p:cNvPr id="6" name="Google Shape;260;p28">
            <a:extLst>
              <a:ext uri="{FF2B5EF4-FFF2-40B4-BE49-F238E27FC236}">
                <a16:creationId xmlns:a16="http://schemas.microsoft.com/office/drawing/2014/main" id="{758DBFFC-15E0-594E-9D82-7650933633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dirty="0"/>
              <a:t>启动日志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66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7E525-32E8-4095-9469-DFE4A0958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调用服务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136AF-BB23-4CF8-9AA6-D4E86332C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4053392" cy="3302700"/>
          </a:xfrm>
        </p:spPr>
        <p:txBody>
          <a:bodyPr/>
          <a:lstStyle/>
          <a:p>
            <a:r>
              <a:rPr lang="zh-CN" altLang="en-US" dirty="0"/>
              <a:t>定义</a:t>
            </a:r>
            <a:r>
              <a:rPr lang="en-US" altLang="zh-CN" dirty="0"/>
              <a:t>API</a:t>
            </a:r>
          </a:p>
          <a:p>
            <a:r>
              <a:rPr lang="zh-CN" altLang="en-US" dirty="0"/>
              <a:t>定义</a:t>
            </a:r>
            <a:r>
              <a:rPr lang="en-US" altLang="zh-CN" dirty="0"/>
              <a:t>Handler</a:t>
            </a:r>
          </a:p>
          <a:p>
            <a:r>
              <a:rPr lang="zh-CN" altLang="en-US" dirty="0"/>
              <a:t>编写服务</a:t>
            </a:r>
            <a:r>
              <a:rPr lang="en-US" altLang="zh-CN" dirty="0"/>
              <a:t>+</a:t>
            </a:r>
            <a:r>
              <a:rPr lang="zh-CN" altLang="en-US" dirty="0"/>
              <a:t>暴露接口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6E32CE-8069-45E4-8972-9FB21F8E4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818" y="1504380"/>
            <a:ext cx="4028571" cy="25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120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13423-5BC2-A442-A59C-8429FD17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如何改变微服务参数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5FD1F-068F-5C45-9A2C-4ED3392857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1.</a:t>
            </a:r>
            <a:r>
              <a:rPr kumimoji="1" lang="zh-CN" altLang="en-US"/>
              <a:t> 框架</a:t>
            </a:r>
            <a:r>
              <a:rPr kumimoji="1" lang="en-US" altLang="zh-CN"/>
              <a:t>API</a:t>
            </a:r>
          </a:p>
          <a:p>
            <a:r>
              <a:rPr kumimoji="1" lang="en-US" altLang="zh-CN"/>
              <a:t>2.</a:t>
            </a:r>
            <a:r>
              <a:rPr kumimoji="1" lang="zh-CN" altLang="en-US"/>
              <a:t> </a:t>
            </a:r>
            <a:r>
              <a:rPr kumimoji="1" lang="en-US" altLang="zh-CN"/>
              <a:t>ENV</a:t>
            </a:r>
            <a:r>
              <a:rPr kumimoji="1" lang="zh-CN" altLang="en-US"/>
              <a:t> 环境变量</a:t>
            </a:r>
            <a:endParaRPr kumimoji="1" lang="en-US" altLang="zh-CN"/>
          </a:p>
          <a:p>
            <a:r>
              <a:rPr kumimoji="1" lang="en-US" altLang="zh-CN"/>
              <a:t>3.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 命令行参数</a:t>
            </a:r>
            <a:endParaRPr kumimoji="1" lang="en-US" altLang="zh-CN"/>
          </a:p>
          <a:p>
            <a:r>
              <a:rPr kumimoji="1" lang="zh-CN" altLang="en-US"/>
              <a:t>同时声明：</a:t>
            </a:r>
            <a:r>
              <a:rPr kumimoji="1" lang="en-US" altLang="zh-CN"/>
              <a:t>1&lt;2&lt;3</a:t>
            </a:r>
          </a:p>
          <a:p>
            <a:r>
              <a:rPr kumimoji="1" lang="zh-CN" altLang="en-US"/>
              <a:t>如何查找参数与变量名（</a:t>
            </a:r>
            <a:r>
              <a:rPr kumimoji="1" lang="en-US" altLang="zh-CN"/>
              <a:t>--help</a:t>
            </a:r>
            <a:r>
              <a:rPr kumimoji="1" lang="zh-CN" altLang="en-US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737923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13423-5BC2-A442-A59C-8429FD17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如何自定义微服务参数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5FD1F-068F-5C45-9A2C-4ED3392857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Cli</a:t>
            </a:r>
            <a:r>
              <a:rPr lang="zh-CN" altLang="en-US"/>
              <a:t> 库</a:t>
            </a:r>
            <a:endParaRPr lang="en-US" altLang="zh-CN"/>
          </a:p>
          <a:p>
            <a:r>
              <a:rPr kumimoji="1" lang="zh-CN" altLang="en-US"/>
              <a:t>关键字：</a:t>
            </a:r>
            <a:r>
              <a:rPr lang="en-US"/>
              <a:t> </a:t>
            </a:r>
            <a:r>
              <a:rPr lang="en-US" altLang="zh-CN"/>
              <a:t>micro.</a:t>
            </a:r>
            <a:r>
              <a:rPr lang="en-US"/>
              <a:t>Flags</a:t>
            </a:r>
            <a:endParaRPr kumimoji="1" lang="en-US" altLang="zh-CN"/>
          </a:p>
        </p:txBody>
      </p:sp>
    </p:spTree>
    <p:extLst>
      <p:ext uri="{BB962C8B-B14F-4D97-AF65-F5344CB8AC3E}">
        <p14:creationId xmlns:p14="http://schemas.microsoft.com/office/powerpoint/2010/main" val="1973409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A875-B5F0-4748-BAC1-BA29D90E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Web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CD8D6-DB0B-2B4D-AD74-7403AE5A20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特性：基于</a:t>
            </a:r>
            <a:r>
              <a:rPr kumimoji="1" lang="en-US" altLang="zh-CN"/>
              <a:t>Go-Micro</a:t>
            </a:r>
            <a:r>
              <a:rPr kumimoji="1" lang="zh-CN" altLang="en-US"/>
              <a:t>开发</a:t>
            </a:r>
            <a:r>
              <a:rPr kumimoji="1" lang="en-US" altLang="zh-CN"/>
              <a:t>Web</a:t>
            </a:r>
            <a:r>
              <a:rPr kumimoji="1" lang="zh-CN" altLang="en-US"/>
              <a:t>应用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支持服务发现与心跳检测</a:t>
            </a:r>
            <a:endParaRPr kumimoji="1" lang="en-US" altLang="zh-CN"/>
          </a:p>
          <a:p>
            <a:r>
              <a:rPr kumimoji="1" lang="zh-CN" altLang="en-US"/>
              <a:t>支持自定义</a:t>
            </a:r>
            <a:r>
              <a:rPr kumimoji="1" lang="en-US" altLang="zh-CN"/>
              <a:t>Handler</a:t>
            </a:r>
          </a:p>
          <a:p>
            <a:r>
              <a:rPr kumimoji="1" lang="zh-CN" altLang="en-US"/>
              <a:t>支持静态文件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591CFF-F762-3046-A78E-AC8DDFC2C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152425"/>
            <a:ext cx="4044363" cy="228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254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A875-B5F0-4748-BAC1-BA29D90E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API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CD8D6-DB0B-2B4D-AD74-7403AE5A2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4044363" cy="3302700"/>
          </a:xfrm>
        </p:spPr>
        <p:txBody>
          <a:bodyPr/>
          <a:lstStyle/>
          <a:p>
            <a:r>
              <a:rPr kumimoji="1" lang="zh-CN" altLang="en-US"/>
              <a:t>定位：业务核心逻辑内聚在</a:t>
            </a:r>
            <a:r>
              <a:rPr kumimoji="1" lang="en-US" altLang="zh-CN"/>
              <a:t>SRV</a:t>
            </a:r>
            <a:r>
              <a:rPr kumimoji="1" lang="zh-CN" altLang="en-US"/>
              <a:t>，</a:t>
            </a:r>
            <a:r>
              <a:rPr kumimoji="1" lang="en-US" altLang="zh-CN"/>
              <a:t>API</a:t>
            </a:r>
            <a:r>
              <a:rPr kumimoji="1" lang="zh-CN" altLang="en-US"/>
              <a:t>则负责统一业务入口，并将不同</a:t>
            </a:r>
            <a:r>
              <a:rPr kumimoji="1" lang="en-US" altLang="zh-CN"/>
              <a:t>SRV</a:t>
            </a:r>
            <a:r>
              <a:rPr kumimoji="1" lang="zh-CN" altLang="en-US"/>
              <a:t>的能力聚合。</a:t>
            </a:r>
            <a:endParaRPr kumimoji="1"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BD7CA7-370B-7A40-91F6-8692DEE66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152425"/>
            <a:ext cx="4044363" cy="2288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159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异步通信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311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Micro</a:t>
            </a:r>
            <a:r>
              <a:rPr lang="zh-CN" altLang="en-US"/>
              <a:t>中国站</a:t>
            </a:r>
            <a:endParaRPr lang="en-US"/>
          </a:p>
        </p:txBody>
      </p:sp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  <p:sp>
        <p:nvSpPr>
          <p:cNvPr id="120" name="Google Shape;120;p18"/>
          <p:cNvSpPr txBox="1"/>
          <p:nvPr/>
        </p:nvSpPr>
        <p:spPr>
          <a:xfrm>
            <a:off x="462280" y="1242875"/>
            <a:ext cx="304292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Since</a:t>
            </a:r>
            <a:r>
              <a:rPr lang="zh-CN" altLang="en-US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 </a:t>
            </a: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2019-02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462280" y="1623148"/>
            <a:ext cx="3120476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/>
            <a:r>
              <a:rPr lang="en-US">
                <a:hlinkClick r:id="rId3"/>
              </a:rPr>
              <a:t>https://github.com/micro-in-cn</a:t>
            </a:r>
            <a:endParaRPr u="sng">
              <a:solidFill>
                <a:srgbClr val="01AED1"/>
              </a:solidFill>
              <a:latin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Micro</a:t>
            </a: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 中国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8" y="2026017"/>
            <a:ext cx="1638300" cy="163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9857" y="2026017"/>
            <a:ext cx="1638301" cy="16157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89857" y="3641721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扫码加群，备注</a:t>
            </a:r>
            <a:r>
              <a:rPr kumimoji="1" lang="en-US" altLang="zh-CN"/>
              <a:t>github</a:t>
            </a:r>
            <a:endParaRPr kumimoji="1"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63772" y="3641720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Micro</a:t>
            </a:r>
            <a:r>
              <a:rPr kumimoji="1" lang="zh-CN" altLang="en-US"/>
              <a:t>中国公众号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4361153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Broker 异步消息组件</a:t>
            </a:r>
          </a:p>
        </p:txBody>
      </p:sp>
      <p:sp>
        <p:nvSpPr>
          <p:cNvPr id="398" name="Google Shape;398;p34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  <p:sp>
        <p:nvSpPr>
          <p:cNvPr id="399" name="Google Shape;399;p34"/>
          <p:cNvSpPr/>
          <p:nvPr/>
        </p:nvSpPr>
        <p:spPr>
          <a:xfrm>
            <a:off x="4823758" y="2702945"/>
            <a:ext cx="1295400" cy="139522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0" name="Google Shape;400;p34"/>
          <p:cNvSpPr/>
          <p:nvPr/>
        </p:nvSpPr>
        <p:spPr>
          <a:xfrm>
            <a:off x="4983778" y="3112491"/>
            <a:ext cx="1009048" cy="21804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http</a:t>
            </a: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1" name="Google Shape;401;p34"/>
          <p:cNvSpPr/>
          <p:nvPr/>
        </p:nvSpPr>
        <p:spPr>
          <a:xfrm>
            <a:off x="4983778" y="3422930"/>
            <a:ext cx="1009048" cy="50294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NATs、RbMQ 、Kafka 、</a:t>
            </a: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nsq …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2" name="Google Shape;402;p34"/>
          <p:cNvSpPr txBox="1"/>
          <p:nvPr/>
        </p:nvSpPr>
        <p:spPr>
          <a:xfrm>
            <a:off x="457200" y="1504950"/>
            <a:ext cx="5514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Subscribe：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注册关心的主题（Topic），指定队列（Queue）分发消息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3" name="Google Shape;403;p34"/>
          <p:cNvSpPr txBox="1"/>
          <p:nvPr/>
        </p:nvSpPr>
        <p:spPr>
          <a:xfrm>
            <a:off x="458975" y="1847875"/>
            <a:ext cx="34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Publish：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异步将消息推送到主题（Topic）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4" name="Google Shape;404;p34"/>
          <p:cNvSpPr txBox="1"/>
          <p:nvPr/>
        </p:nvSpPr>
        <p:spPr>
          <a:xfrm>
            <a:off x="457200" y="2170875"/>
            <a:ext cx="34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Encoding：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编码消息（默认JSON格式）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5" name="Google Shape;405;p34"/>
          <p:cNvSpPr/>
          <p:nvPr/>
        </p:nvSpPr>
        <p:spPr>
          <a:xfrm>
            <a:off x="3207010" y="32202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A</a:t>
            </a:r>
            <a:endParaRPr sz="11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6" name="Google Shape;406;p34"/>
          <p:cNvSpPr/>
          <p:nvPr/>
        </p:nvSpPr>
        <p:spPr>
          <a:xfrm>
            <a:off x="3664210" y="3072577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7" name="Google Shape;407;p34"/>
          <p:cNvSpPr/>
          <p:nvPr/>
        </p:nvSpPr>
        <p:spPr>
          <a:xfrm>
            <a:off x="6804958" y="3219942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C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8" name="Google Shape;408;p34"/>
          <p:cNvSpPr/>
          <p:nvPr/>
        </p:nvSpPr>
        <p:spPr>
          <a:xfrm>
            <a:off x="7262158" y="3072250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9" name="Google Shape;409;p34"/>
          <p:cNvSpPr/>
          <p:nvPr/>
        </p:nvSpPr>
        <p:spPr>
          <a:xfrm>
            <a:off x="6804958" y="40981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[X]</a:t>
            </a:r>
            <a:endParaRPr sz="11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0" name="Google Shape;410;p34"/>
          <p:cNvSpPr/>
          <p:nvPr/>
        </p:nvSpPr>
        <p:spPr>
          <a:xfrm>
            <a:off x="7262158" y="3950477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1" name="Google Shape;411;p34"/>
          <p:cNvCxnSpPr>
            <a:stCxn id="405" idx="3"/>
            <a:endCxn id="399" idx="1"/>
          </p:cNvCxnSpPr>
          <p:nvPr/>
        </p:nvCxnSpPr>
        <p:spPr>
          <a:xfrm rot="10800000" flipH="1">
            <a:off x="4121410" y="3400702"/>
            <a:ext cx="702300" cy="3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2" name="Google Shape;412;p34"/>
          <p:cNvSpPr/>
          <p:nvPr/>
        </p:nvSpPr>
        <p:spPr>
          <a:xfrm>
            <a:off x="6804958" y="23067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B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3" name="Google Shape;413;p34"/>
          <p:cNvSpPr/>
          <p:nvPr/>
        </p:nvSpPr>
        <p:spPr>
          <a:xfrm>
            <a:off x="7262158" y="2148304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4" name="Google Shape;414;p34"/>
          <p:cNvCxnSpPr>
            <a:stCxn id="407" idx="1"/>
            <a:endCxn id="399" idx="3"/>
          </p:cNvCxnSpPr>
          <p:nvPr/>
        </p:nvCxnSpPr>
        <p:spPr>
          <a:xfrm rot="10800000">
            <a:off x="6119158" y="3400675"/>
            <a:ext cx="685800" cy="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15" name="Google Shape;415;p34"/>
          <p:cNvCxnSpPr>
            <a:stCxn id="409" idx="1"/>
            <a:endCxn id="399" idx="2"/>
          </p:cNvCxnSpPr>
          <p:nvPr/>
        </p:nvCxnSpPr>
        <p:spPr>
          <a:xfrm rot="10800000">
            <a:off x="5471458" y="4098303"/>
            <a:ext cx="1333500" cy="180600"/>
          </a:xfrm>
          <a:prstGeom prst="bentConnector2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6" name="Google Shape;416;p34"/>
          <p:cNvSpPr/>
          <p:nvPr/>
        </p:nvSpPr>
        <p:spPr>
          <a:xfrm>
            <a:off x="5166657" y="2762482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中间件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7" name="Google Shape;417;p34"/>
          <p:cNvCxnSpPr>
            <a:stCxn id="412" idx="1"/>
            <a:endCxn id="399" idx="0"/>
          </p:cNvCxnSpPr>
          <p:nvPr/>
        </p:nvCxnSpPr>
        <p:spPr>
          <a:xfrm flipH="1">
            <a:off x="5471458" y="2487502"/>
            <a:ext cx="1333500" cy="215400"/>
          </a:xfrm>
          <a:prstGeom prst="bentConnector2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8" name="Google Shape;418;p34"/>
          <p:cNvSpPr txBox="1"/>
          <p:nvPr/>
        </p:nvSpPr>
        <p:spPr>
          <a:xfrm>
            <a:off x="482125" y="4278902"/>
            <a:ext cx="383823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注：中间件不一定是消息服务，比如Http</a:t>
            </a:r>
            <a:endParaRPr sz="1400" b="0" i="0" u="none" strike="noStrike" cap="none">
              <a:solidFill>
                <a:srgbClr val="FF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9" name="Google Shape;419;p34"/>
          <p:cNvSpPr txBox="1"/>
          <p:nvPr/>
        </p:nvSpPr>
        <p:spPr>
          <a:xfrm>
            <a:off x="5971798" y="2318586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0" name="Google Shape;420;p34"/>
          <p:cNvSpPr txBox="1"/>
          <p:nvPr/>
        </p:nvSpPr>
        <p:spPr>
          <a:xfrm>
            <a:off x="6247355" y="3242372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1" name="Google Shape;421;p34"/>
          <p:cNvSpPr txBox="1"/>
          <p:nvPr/>
        </p:nvSpPr>
        <p:spPr>
          <a:xfrm>
            <a:off x="5962684" y="4101943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2" name="Google Shape;422;p34"/>
          <p:cNvSpPr txBox="1"/>
          <p:nvPr/>
        </p:nvSpPr>
        <p:spPr>
          <a:xfrm>
            <a:off x="4273810" y="3445399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发布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3" name="Google Shape;423;p34"/>
          <p:cNvSpPr/>
          <p:nvPr/>
        </p:nvSpPr>
        <p:spPr>
          <a:xfrm>
            <a:off x="7377953" y="766511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发布与订阅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  <p:extLst>
      <p:ext uri="{BB962C8B-B14F-4D97-AF65-F5344CB8AC3E}">
        <p14:creationId xmlns:p14="http://schemas.microsoft.com/office/powerpoint/2010/main" val="609517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链接追踪、限流、熔断、认证</a:t>
            </a:r>
            <a:r>
              <a:rPr lang="en-US" altLang="zh-CN"/>
              <a:t>…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7152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Wrapper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22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3D6B3A-1825-2547-BBBB-A0CF84844601}"/>
              </a:ext>
            </a:extLst>
          </p:cNvPr>
          <p:cNvSpPr txBox="1"/>
          <p:nvPr/>
        </p:nvSpPr>
        <p:spPr>
          <a:xfrm>
            <a:off x="4006217" y="3328679"/>
            <a:ext cx="1101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装饰器模式</a:t>
            </a:r>
          </a:p>
        </p:txBody>
      </p:sp>
    </p:spTree>
    <p:extLst>
      <p:ext uri="{BB962C8B-B14F-4D97-AF65-F5344CB8AC3E}">
        <p14:creationId xmlns:p14="http://schemas.microsoft.com/office/powerpoint/2010/main" val="2931900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>
            <a:extLst>
              <a:ext uri="{FF2B5EF4-FFF2-40B4-BE49-F238E27FC236}">
                <a16:creationId xmlns:a16="http://schemas.microsoft.com/office/drawing/2014/main" id="{B6FE6B2A-6700-FD48-8645-C7F9DBFC8942}"/>
              </a:ext>
            </a:extLst>
          </p:cNvPr>
          <p:cNvSpPr/>
          <p:nvPr/>
        </p:nvSpPr>
        <p:spPr>
          <a:xfrm>
            <a:off x="3317630" y="383061"/>
            <a:ext cx="4727315" cy="437691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3">
            <a:extLst>
              <a:ext uri="{FF2B5EF4-FFF2-40B4-BE49-F238E27FC236}">
                <a16:creationId xmlns:a16="http://schemas.microsoft.com/office/drawing/2014/main" id="{D7173F25-4D38-ED4D-8C20-875AF16FF286}"/>
              </a:ext>
            </a:extLst>
          </p:cNvPr>
          <p:cNvSpPr txBox="1"/>
          <p:nvPr/>
        </p:nvSpPr>
        <p:spPr>
          <a:xfrm>
            <a:off x="5188534" y="2135339"/>
            <a:ext cx="985519" cy="852169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00699"/>
              </a:lnSpc>
              <a:spcBef>
                <a:spcPts val="85"/>
              </a:spcBef>
            </a:pPr>
            <a:r>
              <a:rPr sz="1800" spc="-5" dirty="0">
                <a:solidFill>
                  <a:srgbClr val="FFFFFF"/>
                </a:solidFill>
                <a:latin typeface="Courier New"/>
                <a:cs typeface="Courier New"/>
              </a:rPr>
              <a:t>Client  or  Handler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2" name="object 4">
            <a:extLst>
              <a:ext uri="{FF2B5EF4-FFF2-40B4-BE49-F238E27FC236}">
                <a16:creationId xmlns:a16="http://schemas.microsoft.com/office/drawing/2014/main" id="{C4B4B26E-A822-8144-BD2A-7E2EE9C54491}"/>
              </a:ext>
            </a:extLst>
          </p:cNvPr>
          <p:cNvSpPr txBox="1">
            <a:spLocks/>
          </p:cNvSpPr>
          <p:nvPr/>
        </p:nvSpPr>
        <p:spPr>
          <a:xfrm>
            <a:off x="364224" y="964895"/>
            <a:ext cx="1732280" cy="26924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700" rIns="0" bIns="0" rtlCol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1600" b="0" spc="-5" dirty="0">
                <a:solidFill>
                  <a:srgbClr val="000000"/>
                </a:solidFill>
                <a:latin typeface="Courier New"/>
                <a:cs typeface="Courier New"/>
                <a:sym typeface="Arial" panose="020B0604020202020204"/>
              </a:rPr>
              <a:t>Authentication</a:t>
            </a:r>
            <a:endParaRPr lang="en-US" sz="1600" b="0" spc="-5">
              <a:solidFill>
                <a:srgbClr val="000000"/>
              </a:solidFill>
              <a:latin typeface="Courier New"/>
              <a:cs typeface="Courier New"/>
              <a:sym typeface="Arial" panose="020B0604020202020204"/>
            </a:endParaRPr>
          </a:p>
        </p:txBody>
      </p:sp>
      <p:sp>
        <p:nvSpPr>
          <p:cNvPr id="13" name="object 5">
            <a:extLst>
              <a:ext uri="{FF2B5EF4-FFF2-40B4-BE49-F238E27FC236}">
                <a16:creationId xmlns:a16="http://schemas.microsoft.com/office/drawing/2014/main" id="{BD24F47C-618D-444E-93D9-210C75E172CB}"/>
              </a:ext>
            </a:extLst>
          </p:cNvPr>
          <p:cNvSpPr txBox="1"/>
          <p:nvPr/>
        </p:nvSpPr>
        <p:spPr>
          <a:xfrm>
            <a:off x="364224" y="1460194"/>
            <a:ext cx="1976120" cy="764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/>
                <a:cs typeface="Courier New"/>
              </a:rPr>
              <a:t>Circuit</a:t>
            </a:r>
            <a:r>
              <a:rPr sz="1600" spc="-30" dirty="0">
                <a:latin typeface="Courier New"/>
                <a:cs typeface="Courier New"/>
              </a:rPr>
              <a:t> </a:t>
            </a:r>
            <a:r>
              <a:rPr sz="1600" spc="-5" dirty="0">
                <a:latin typeface="Courier New"/>
                <a:cs typeface="Courier New"/>
              </a:rPr>
              <a:t>breaking</a:t>
            </a:r>
            <a:endParaRPr sz="160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latin typeface="Courier New"/>
                <a:cs typeface="Courier New"/>
              </a:rPr>
              <a:t>Rate</a:t>
            </a:r>
            <a:r>
              <a:rPr sz="1600" spc="-20" dirty="0">
                <a:latin typeface="Courier New"/>
                <a:cs typeface="Courier New"/>
              </a:rPr>
              <a:t> </a:t>
            </a:r>
            <a:r>
              <a:rPr sz="1600" spc="-5" dirty="0">
                <a:latin typeface="Courier New"/>
                <a:cs typeface="Courier New"/>
              </a:rPr>
              <a:t>limiting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29EE2D8C-624F-5F43-8009-910C75DB1778}"/>
              </a:ext>
            </a:extLst>
          </p:cNvPr>
          <p:cNvSpPr txBox="1"/>
          <p:nvPr/>
        </p:nvSpPr>
        <p:spPr>
          <a:xfrm>
            <a:off x="364224" y="2450792"/>
            <a:ext cx="87884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/>
                <a:cs typeface="Courier New"/>
              </a:rPr>
              <a:t>Logging</a:t>
            </a:r>
            <a:endParaRPr sz="1600">
              <a:latin typeface="Courier New"/>
              <a:cs typeface="Courier New"/>
            </a:endParaRPr>
          </a:p>
        </p:txBody>
      </p:sp>
      <p:sp>
        <p:nvSpPr>
          <p:cNvPr id="15" name="object 7">
            <a:extLst>
              <a:ext uri="{FF2B5EF4-FFF2-40B4-BE49-F238E27FC236}">
                <a16:creationId xmlns:a16="http://schemas.microsoft.com/office/drawing/2014/main" id="{8BFD7FA9-82C5-C543-BC5B-BCC542F7B510}"/>
              </a:ext>
            </a:extLst>
          </p:cNvPr>
          <p:cNvSpPr txBox="1"/>
          <p:nvPr/>
        </p:nvSpPr>
        <p:spPr>
          <a:xfrm>
            <a:off x="364224" y="2946091"/>
            <a:ext cx="2341880" cy="125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/>
                <a:cs typeface="Courier New"/>
              </a:rPr>
              <a:t>Event</a:t>
            </a:r>
            <a:r>
              <a:rPr sz="1600" spc="-20" dirty="0">
                <a:latin typeface="Courier New"/>
                <a:cs typeface="Courier New"/>
              </a:rPr>
              <a:t> </a:t>
            </a:r>
            <a:r>
              <a:rPr sz="1600" spc="-5" dirty="0">
                <a:latin typeface="Courier New"/>
                <a:cs typeface="Courier New"/>
              </a:rPr>
              <a:t>notifications</a:t>
            </a:r>
            <a:endParaRPr sz="1600">
              <a:latin typeface="Courier New"/>
              <a:cs typeface="Courier New"/>
            </a:endParaRPr>
          </a:p>
          <a:p>
            <a:pPr marL="12700" marR="249554">
              <a:lnSpc>
                <a:spcPct val="203100"/>
              </a:lnSpc>
            </a:pPr>
            <a:r>
              <a:rPr sz="1600" spc="-5" dirty="0">
                <a:latin typeface="Courier New"/>
                <a:cs typeface="Courier New"/>
              </a:rPr>
              <a:t>Instrumentation  Context</a:t>
            </a:r>
            <a:r>
              <a:rPr sz="1600" spc="-30" dirty="0">
                <a:latin typeface="Courier New"/>
                <a:cs typeface="Courier New"/>
              </a:rPr>
              <a:t> </a:t>
            </a:r>
            <a:r>
              <a:rPr sz="1600" spc="-5" dirty="0">
                <a:latin typeface="Courier New"/>
                <a:cs typeface="Courier New"/>
              </a:rPr>
              <a:t>injection</a:t>
            </a:r>
            <a:endParaRPr sz="160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995973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63C2B-9185-9C4A-B60B-00D466C4E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Wrapper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2C4E1-B189-C24A-B133-8FFCA3EE60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基于</a:t>
            </a:r>
            <a:r>
              <a:rPr kumimoji="1" lang="en-US" altLang="zh-CN"/>
              <a:t>Go-Micro</a:t>
            </a:r>
            <a:r>
              <a:rPr kumimoji="1" lang="zh-CN" altLang="en-US"/>
              <a:t>的</a:t>
            </a:r>
            <a:r>
              <a:rPr kumimoji="1" lang="en-US" altLang="zh-CN"/>
              <a:t>Wrapper</a:t>
            </a:r>
            <a:r>
              <a:rPr kumimoji="1" lang="zh-CN" altLang="en-US"/>
              <a:t>实现限流器、日志处理</a:t>
            </a:r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Google Shape;262;p28">
            <a:extLst>
              <a:ext uri="{FF2B5EF4-FFF2-40B4-BE49-F238E27FC236}">
                <a16:creationId xmlns:a16="http://schemas.microsoft.com/office/drawing/2014/main" id="{E6FA769C-A43B-5049-8BC1-1842852803CD}"/>
              </a:ext>
            </a:extLst>
          </p:cNvPr>
          <p:cNvSpPr/>
          <p:nvPr/>
        </p:nvSpPr>
        <p:spPr>
          <a:xfrm>
            <a:off x="8341434" y="747710"/>
            <a:ext cx="299975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示例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  <p:extLst>
      <p:ext uri="{BB962C8B-B14F-4D97-AF65-F5344CB8AC3E}">
        <p14:creationId xmlns:p14="http://schemas.microsoft.com/office/powerpoint/2010/main" val="23154101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如何使用插件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229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下期内容：</a:t>
            </a:r>
            <a:r>
              <a:rPr lang="en-US" altLang="zh-CN"/>
              <a:t>Micro</a:t>
            </a:r>
            <a:r>
              <a:rPr lang="zh-CN" altLang="en-US"/>
              <a:t>工具集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4244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如何对外暴露接口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077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63C2B-9185-9C4A-B60B-00D466C4E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分为两部分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2C4E1-B189-C24A-B133-8FFCA3EE60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Go-Micro</a:t>
            </a:r>
            <a:r>
              <a:rPr kumimoji="1" lang="zh-CN" altLang="en-US"/>
              <a:t>：框架</a:t>
            </a:r>
            <a:endParaRPr kumimoji="1" lang="en-US" altLang="zh-CN"/>
          </a:p>
          <a:p>
            <a:r>
              <a:rPr kumimoji="1" lang="en-US" altLang="zh-CN"/>
              <a:t>Micro</a:t>
            </a:r>
            <a:r>
              <a:rPr kumimoji="1" lang="zh-CN" altLang="en-US"/>
              <a:t>：工具集</a:t>
            </a:r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Google Shape;262;p28">
            <a:extLst>
              <a:ext uri="{FF2B5EF4-FFF2-40B4-BE49-F238E27FC236}">
                <a16:creationId xmlns:a16="http://schemas.microsoft.com/office/drawing/2014/main" id="{E6FA769C-A43B-5049-8BC1-1842852803CD}"/>
              </a:ext>
            </a:extLst>
          </p:cNvPr>
          <p:cNvSpPr/>
          <p:nvPr/>
        </p:nvSpPr>
        <p:spPr>
          <a:xfrm>
            <a:off x="7387563" y="721397"/>
            <a:ext cx="188290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  <p:extLst>
      <p:ext uri="{BB962C8B-B14F-4D97-AF65-F5344CB8AC3E}">
        <p14:creationId xmlns:p14="http://schemas.microsoft.com/office/powerpoint/2010/main" val="22508887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63C2B-9185-9C4A-B60B-00D466C4E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工具集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2C4E1-B189-C24A-B133-8FFCA3EE60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 </a:t>
            </a:r>
            <a:r>
              <a:rPr kumimoji="1" lang="en-US" altLang="zh-CN"/>
              <a:t>API</a:t>
            </a:r>
            <a:r>
              <a:rPr kumimoji="1" lang="zh-CN" altLang="en-US"/>
              <a:t> 微服务网关</a:t>
            </a:r>
            <a:endParaRPr kumimoji="1" lang="en-US" altLang="zh-CN"/>
          </a:p>
          <a:p>
            <a:r>
              <a:rPr kumimoji="1" lang="en-US" altLang="zh-CN"/>
              <a:t>Micro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工具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en-US" altLang="zh-CN" i="1"/>
              <a:t>Micro</a:t>
            </a:r>
            <a:r>
              <a:rPr kumimoji="1" lang="zh-CN" altLang="en-US" i="1"/>
              <a:t> </a:t>
            </a:r>
            <a:r>
              <a:rPr kumimoji="1" lang="en-US" altLang="zh-CN" i="1"/>
              <a:t>Network</a:t>
            </a:r>
          </a:p>
          <a:p>
            <a:r>
              <a:rPr kumimoji="1" lang="en-US" altLang="zh-CN" i="1"/>
              <a:t>Micro</a:t>
            </a:r>
            <a:r>
              <a:rPr kumimoji="1" lang="zh-CN" altLang="en-US" i="1"/>
              <a:t> </a:t>
            </a:r>
            <a:r>
              <a:rPr kumimoji="1" lang="en-US" altLang="zh-CN" i="1"/>
              <a:t>Tunnel</a:t>
            </a:r>
          </a:p>
          <a:p>
            <a:r>
              <a:rPr kumimoji="1" lang="en-US" altLang="zh-CN"/>
              <a:t>…</a:t>
            </a:r>
            <a:endParaRPr kumimoji="1" lang="zh-CN" altLang="en-US"/>
          </a:p>
        </p:txBody>
      </p:sp>
      <p:sp>
        <p:nvSpPr>
          <p:cNvPr id="4" name="Google Shape;262;p28">
            <a:extLst>
              <a:ext uri="{FF2B5EF4-FFF2-40B4-BE49-F238E27FC236}">
                <a16:creationId xmlns:a16="http://schemas.microsoft.com/office/drawing/2014/main" id="{E6FA769C-A43B-5049-8BC1-1842852803CD}"/>
              </a:ext>
            </a:extLst>
          </p:cNvPr>
          <p:cNvSpPr/>
          <p:nvPr/>
        </p:nvSpPr>
        <p:spPr>
          <a:xfrm>
            <a:off x="7387563" y="721397"/>
            <a:ext cx="188290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  <p:extLst>
      <p:ext uri="{BB962C8B-B14F-4D97-AF65-F5344CB8AC3E}">
        <p14:creationId xmlns:p14="http://schemas.microsoft.com/office/powerpoint/2010/main" val="338781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主题</a:t>
            </a:r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sp>
        <p:nvSpPr>
          <p:cNvPr id="135" name="Google Shape;135;p19"/>
          <p:cNvSpPr txBox="1"/>
          <p:nvPr/>
        </p:nvSpPr>
        <p:spPr>
          <a:xfrm>
            <a:off x="419428" y="1216585"/>
            <a:ext cx="6609080" cy="1513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使用</a:t>
            </a:r>
            <a:r>
              <a:rPr lang="en-US" altLang="zh-CN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Go-Micro</a:t>
            </a: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编写微服务</a:t>
            </a:r>
            <a:endParaRPr lang="en-US" altLang="zh-CN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示例架构，使用微服务进行两个数学计算并返回结果</a:t>
            </a:r>
            <a:endParaRPr lang="en-US" altLang="zh-CN" sz="1400" b="0" i="0" u="none" strike="noStrike" cap="none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微服务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Srv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Web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API</a:t>
            </a:r>
          </a:p>
          <a:p>
            <a:pPr marL="355600" indent="-342900">
              <a:buSzPts val="1400"/>
              <a:buFont typeface="Arial" panose="020B0604020202020204"/>
              <a:buAutoNum type="arabicPeriod"/>
            </a:pP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与异步消息</a:t>
            </a:r>
            <a:endParaRPr lang="en-US" altLang="zh-CN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en-US" altLang="zh-CN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Wrapper</a:t>
            </a: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与日志、限流</a:t>
            </a:r>
            <a:endParaRPr lang="en-US" altLang="zh-CN" sz="1400" b="0" i="0" u="none" strike="noStrike" cap="none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如何使用插件</a:t>
            </a:r>
            <a:endParaRPr lang="en-US" altLang="zh-CN" sz="1400" b="0" i="0" u="none" strike="noStrike" cap="none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谢谢大家</a:t>
            </a:r>
          </a:p>
        </p:txBody>
      </p:sp>
      <p:sp>
        <p:nvSpPr>
          <p:cNvPr id="722" name="Google Shape;722;p4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30</a:t>
            </a:fld>
            <a:endParaRPr lang="en-US"/>
          </a:p>
        </p:txBody>
      </p:sp>
      <p:sp>
        <p:nvSpPr>
          <p:cNvPr id="723" name="Google Shape;723;p49"/>
          <p:cNvSpPr txBox="1"/>
          <p:nvPr/>
        </p:nvSpPr>
        <p:spPr>
          <a:xfrm>
            <a:off x="1636090" y="1456472"/>
            <a:ext cx="112268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3"/>
              </a:rPr>
              <a:t>micro.mu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24" name="Google Shape;724;p49"/>
          <p:cNvSpPr txBox="1"/>
          <p:nvPr/>
        </p:nvSpPr>
        <p:spPr>
          <a:xfrm>
            <a:off x="372176" y="3620866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资源链接：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49"/>
          <p:cNvSpPr txBox="1"/>
          <p:nvPr/>
        </p:nvSpPr>
        <p:spPr>
          <a:xfrm>
            <a:off x="304800" y="1476364"/>
            <a:ext cx="1143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官方站点: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49"/>
          <p:cNvSpPr txBox="1"/>
          <p:nvPr/>
        </p:nvSpPr>
        <p:spPr>
          <a:xfrm>
            <a:off x="304800" y="186040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微信公众号: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727" name="Google Shape;727;p4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538544" y="1803812"/>
            <a:ext cx="1078846" cy="1078846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49"/>
          <p:cNvSpPr txBox="1"/>
          <p:nvPr/>
        </p:nvSpPr>
        <p:spPr>
          <a:xfrm>
            <a:off x="405794" y="307498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提问: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49"/>
          <p:cNvSpPr txBox="1"/>
          <p:nvPr/>
        </p:nvSpPr>
        <p:spPr>
          <a:xfrm>
            <a:off x="457200" y="3943350"/>
            <a:ext cx="4644476" cy="86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5"/>
              </a:rPr>
              <a:t>Micro</a:t>
            </a:r>
            <a:endParaRPr sz="1800" b="0" i="0" u="sng" strike="noStrike" cap="none">
              <a:solidFill>
                <a:srgbClr val="01AED1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4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6"/>
              </a:rPr>
              <a:t>Micro中国站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973" y="1827589"/>
            <a:ext cx="1084935" cy="10699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Go-Micro</a:t>
            </a:r>
            <a:r>
              <a:rPr lang="zh-CN" altLang="en-US"/>
              <a:t>微服务组件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核心组件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42" y="1278609"/>
            <a:ext cx="7553916" cy="1725029"/>
          </a:xfrm>
          <a:prstGeom prst="rect">
            <a:avLst/>
          </a:prstGeom>
        </p:spPr>
      </p:pic>
      <p:sp>
        <p:nvSpPr>
          <p:cNvPr id="6" name="Google Shape;297;p31"/>
          <p:cNvSpPr txBox="1"/>
          <p:nvPr/>
        </p:nvSpPr>
        <p:spPr>
          <a:xfrm>
            <a:off x="795042" y="32897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Client：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发送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RPC请求与广播消息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" name="Google Shape;298;p31"/>
          <p:cNvSpPr txBox="1"/>
          <p:nvPr/>
        </p:nvSpPr>
        <p:spPr>
          <a:xfrm>
            <a:off x="795042" y="3579993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Server：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接收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RPC请求与消费消息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8" name="Google Shape;299;p31"/>
          <p:cNvSpPr txBox="1"/>
          <p:nvPr/>
        </p:nvSpPr>
        <p:spPr>
          <a:xfrm>
            <a:off x="5282189" y="3124561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异步通信组件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9" name="Google Shape;300;p31"/>
          <p:cNvSpPr txBox="1"/>
          <p:nvPr/>
        </p:nvSpPr>
        <p:spPr>
          <a:xfrm>
            <a:off x="5282189" y="339228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Codec：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数据编码组件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0" name="Google Shape;301;p31"/>
          <p:cNvSpPr txBox="1"/>
          <p:nvPr/>
        </p:nvSpPr>
        <p:spPr>
          <a:xfrm>
            <a:off x="5282189" y="3657698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Registry：服务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注册组件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1" name="Google Shape;302;p31"/>
          <p:cNvSpPr txBox="1"/>
          <p:nvPr/>
        </p:nvSpPr>
        <p:spPr>
          <a:xfrm>
            <a:off x="5282189" y="41879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Transport：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同步通信组件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" name="Google Shape;303;p31"/>
          <p:cNvSpPr txBox="1"/>
          <p:nvPr/>
        </p:nvSpPr>
        <p:spPr>
          <a:xfrm>
            <a:off x="5282189" y="3922800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Selector：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客户端均衡器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B71F8-8AC6-474B-BAA5-8A68E7C10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Go-Micro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144785-344F-BA4F-A9C6-8E36B4C4A3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插件化的</a:t>
            </a:r>
            <a:r>
              <a:rPr kumimoji="1" lang="en-US" altLang="zh-CN"/>
              <a:t>RPC</a:t>
            </a:r>
            <a:r>
              <a:rPr kumimoji="1" lang="zh-CN" altLang="en-US"/>
              <a:t>框架</a:t>
            </a:r>
            <a:endParaRPr kumimoji="1" lang="en-US" altLang="zh-CN"/>
          </a:p>
          <a:p>
            <a:r>
              <a:rPr kumimoji="1" lang="zh-CN" altLang="en-US"/>
              <a:t>强定义的接口</a:t>
            </a:r>
            <a:endParaRPr kumimoji="1" lang="en-US" altLang="zh-CN"/>
          </a:p>
          <a:p>
            <a:r>
              <a:rPr kumimoji="1" lang="zh-CN" altLang="en-US"/>
              <a:t>聚焦微服务的核心需求</a:t>
            </a:r>
            <a:endParaRPr kumimoji="1" lang="en-US" altLang="zh-CN"/>
          </a:p>
          <a:p>
            <a:r>
              <a:rPr kumimoji="1" lang="zh-CN" altLang="en-US"/>
              <a:t>健全的默认实现：</a:t>
            </a:r>
            <a:r>
              <a:rPr kumimoji="1" lang="en-US" altLang="zh-CN"/>
              <a:t>Etcd</a:t>
            </a:r>
            <a:r>
              <a:rPr kumimoji="1" lang="zh-CN" altLang="en-US"/>
              <a:t>、</a:t>
            </a:r>
            <a:r>
              <a:rPr kumimoji="1" lang="en-US" altLang="zh-CN"/>
              <a:t>Http</a:t>
            </a:r>
            <a:r>
              <a:rPr kumimoji="1" lang="zh-CN" altLang="en-US"/>
              <a:t>、</a:t>
            </a:r>
            <a:r>
              <a:rPr kumimoji="1" lang="en-US" altLang="zh-CN"/>
              <a:t>{json/proto}-rpc</a:t>
            </a:r>
          </a:p>
          <a:p>
            <a:r>
              <a:rPr kumimoji="1" lang="zh-CN" altLang="en-US"/>
              <a:t>基于</a:t>
            </a:r>
            <a:r>
              <a:rPr kumimoji="1" lang="en-US" altLang="zh-CN"/>
              <a:t>Wrapper</a:t>
            </a:r>
            <a:r>
              <a:rPr kumimoji="1" lang="zh-CN" altLang="en-US"/>
              <a:t>（包装器）与中间件的可扩展性</a:t>
            </a:r>
          </a:p>
        </p:txBody>
      </p:sp>
    </p:spTree>
    <p:extLst>
      <p:ext uri="{BB962C8B-B14F-4D97-AF65-F5344CB8AC3E}">
        <p14:creationId xmlns:p14="http://schemas.microsoft.com/office/powerpoint/2010/main" val="3504885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990D-CCEB-4F5A-B787-4521DB39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服务类型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B025B-0577-4EB7-97AE-FEC6F127B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8520600" cy="1236595"/>
          </a:xfrm>
        </p:spPr>
        <p:txBody>
          <a:bodyPr/>
          <a:lstStyle/>
          <a:p>
            <a:r>
              <a:rPr lang="en-US" altLang="zh-CN" dirty="0"/>
              <a:t>SRV</a:t>
            </a:r>
            <a:r>
              <a:rPr lang="zh-CN" altLang="en-US" dirty="0"/>
              <a:t>：内部</a:t>
            </a:r>
            <a:r>
              <a:rPr lang="en-US" altLang="zh-CN" dirty="0"/>
              <a:t>RPC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API</a:t>
            </a:r>
            <a:r>
              <a:rPr lang="zh-CN" altLang="en-US" dirty="0"/>
              <a:t>：对外</a:t>
            </a:r>
            <a:r>
              <a:rPr lang="en-US" altLang="zh-CN" dirty="0"/>
              <a:t>API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Web</a:t>
            </a:r>
            <a:r>
              <a:rPr lang="zh-CN" altLang="en-US" dirty="0"/>
              <a:t>：对外</a:t>
            </a:r>
            <a:r>
              <a:rPr lang="en-US" altLang="zh-CN" dirty="0"/>
              <a:t>Web</a:t>
            </a:r>
            <a:r>
              <a:rPr lang="zh-CN" altLang="en-US" dirty="0"/>
              <a:t>服务</a:t>
            </a:r>
          </a:p>
        </p:txBody>
      </p:sp>
    </p:spTree>
    <p:extLst>
      <p:ext uri="{BB962C8B-B14F-4D97-AF65-F5344CB8AC3E}">
        <p14:creationId xmlns:p14="http://schemas.microsoft.com/office/powerpoint/2010/main" val="1166602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如何编写微服务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731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dirty="0"/>
              <a:t>Go-Micro</a:t>
            </a:r>
            <a:endParaRPr lang="en-US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  <p:sp>
        <p:nvSpPr>
          <p:cNvPr id="262" name="Google Shape;262;p28"/>
          <p:cNvSpPr/>
          <p:nvPr/>
        </p:nvSpPr>
        <p:spPr>
          <a:xfrm>
            <a:off x="8040391" y="701661"/>
            <a:ext cx="14734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17482C-D1EE-F442-972A-76152C2669E9}"/>
              </a:ext>
            </a:extLst>
          </p:cNvPr>
          <p:cNvSpPr txBox="1"/>
          <p:nvPr/>
        </p:nvSpPr>
        <p:spPr>
          <a:xfrm>
            <a:off x="442333" y="1265398"/>
            <a:ext cx="37128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1.</a:t>
            </a:r>
            <a:r>
              <a:rPr kumimoji="1" lang="zh-CN" altLang="en-US"/>
              <a:t>  定义</a:t>
            </a:r>
            <a:r>
              <a:rPr kumimoji="1" lang="en-US" altLang="zh-CN"/>
              <a:t>API</a:t>
            </a:r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基于</a:t>
            </a:r>
            <a:r>
              <a:rPr kumimoji="1" lang="en-US" altLang="zh-CN"/>
              <a:t>Proto</a:t>
            </a:r>
            <a:r>
              <a:rPr kumimoji="1" lang="zh-CN" altLang="en-US"/>
              <a:t>协议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使用</a:t>
            </a:r>
            <a:r>
              <a:rPr lang="en-US">
                <a:hlinkClick r:id="rId3"/>
              </a:rPr>
              <a:t>protoc-gen-micro</a:t>
            </a:r>
            <a:r>
              <a:rPr lang="zh-CN" altLang="en-US"/>
              <a:t>插件生成</a:t>
            </a:r>
            <a:r>
              <a:rPr lang="en-US" altLang="zh-CN"/>
              <a:t>Micro</a:t>
            </a:r>
            <a:r>
              <a:rPr lang="zh-CN" altLang="en-US"/>
              <a:t>代码</a:t>
            </a:r>
            <a:endParaRPr kumimoji="1" lang="en-US" altLang="zh-CN"/>
          </a:p>
          <a:p>
            <a:pPr marL="342900" indent="-342900">
              <a:buAutoNum type="arabicPeriod"/>
            </a:pPr>
            <a:endParaRPr kumimoji="1" lang="zh-CN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B9FC47-8A2B-7640-969B-48401820A226}"/>
              </a:ext>
            </a:extLst>
          </p:cNvPr>
          <p:cNvSpPr txBox="1"/>
          <p:nvPr/>
        </p:nvSpPr>
        <p:spPr>
          <a:xfrm>
            <a:off x="442333" y="2178589"/>
            <a:ext cx="1473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2.</a:t>
            </a:r>
            <a:r>
              <a:rPr kumimoji="1" lang="zh-CN" altLang="en-US"/>
              <a:t>  实现</a:t>
            </a:r>
            <a:r>
              <a:rPr kumimoji="1" lang="en-US" altLang="zh-CN"/>
              <a:t>API</a:t>
            </a:r>
            <a:r>
              <a:rPr kumimoji="1" lang="zh-CN" altLang="en-US"/>
              <a:t>接口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定义</a:t>
            </a:r>
            <a:r>
              <a:rPr kumimoji="1" lang="en-US" altLang="zh-CN"/>
              <a:t>Hanlder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261D40-5C08-C043-B0A2-68725ADD9202}"/>
              </a:ext>
            </a:extLst>
          </p:cNvPr>
          <p:cNvSpPr txBox="1"/>
          <p:nvPr/>
        </p:nvSpPr>
        <p:spPr>
          <a:xfrm>
            <a:off x="442333" y="2871086"/>
            <a:ext cx="185339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3.</a:t>
            </a:r>
            <a:r>
              <a:rPr kumimoji="1" lang="zh-CN" altLang="en-US"/>
              <a:t>  创建服务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</a:t>
            </a:r>
            <a:r>
              <a:rPr kumimoji="1" lang="en-US" altLang="zh-CN"/>
              <a:t>NewService</a:t>
            </a:r>
            <a:r>
              <a:rPr kumimoji="1" lang="zh-CN" altLang="en-US"/>
              <a:t> 服务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</a:t>
            </a:r>
            <a:r>
              <a:rPr kumimoji="1" lang="en-US" altLang="zh-CN"/>
              <a:t>Init</a:t>
            </a:r>
            <a:r>
              <a:rPr kumimoji="1" lang="zh-CN" altLang="en-US"/>
              <a:t> 初始化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挂载接口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运行</a:t>
            </a:r>
            <a:endParaRPr kumimoji="1" lang="en-US" altLang="zh-CN"/>
          </a:p>
          <a:p>
            <a:endParaRPr kumimoji="1" lang="en-US" altLang="zh-CN"/>
          </a:p>
        </p:txBody>
      </p:sp>
    </p:spTree>
    <p:extLst>
      <p:ext uri="{BB962C8B-B14F-4D97-AF65-F5344CB8AC3E}">
        <p14:creationId xmlns:p14="http://schemas.microsoft.com/office/powerpoint/2010/main" val="1503999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9331</TotalTime>
  <Words>565</Words>
  <Application>Microsoft Macintosh PowerPoint</Application>
  <PresentationFormat>On-screen Show (16:9)</PresentationFormat>
  <Paragraphs>158</Paragraphs>
  <Slides>30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PT Sans Narrow</vt:lpstr>
      <vt:lpstr>Arial Black</vt:lpstr>
      <vt:lpstr>Calibri</vt:lpstr>
      <vt:lpstr>Open Sans</vt:lpstr>
      <vt:lpstr>Arial</vt:lpstr>
      <vt:lpstr>Courier New</vt:lpstr>
      <vt:lpstr>Times New Roman</vt:lpstr>
      <vt:lpstr>Office Theme</vt:lpstr>
      <vt:lpstr>Tropic</vt:lpstr>
      <vt:lpstr>Go-Micro  编写微服务</vt:lpstr>
      <vt:lpstr>Micro中国站</vt:lpstr>
      <vt:lpstr>主题</vt:lpstr>
      <vt:lpstr>Go-Micro微服务组件</vt:lpstr>
      <vt:lpstr>核心组件</vt:lpstr>
      <vt:lpstr>Go-Micro</vt:lpstr>
      <vt:lpstr>服务类型</vt:lpstr>
      <vt:lpstr>如何编写微服务</vt:lpstr>
      <vt:lpstr>Go-Micro</vt:lpstr>
      <vt:lpstr>现场演示</vt:lpstr>
      <vt:lpstr>示例架构</vt:lpstr>
      <vt:lpstr>SRV</vt:lpstr>
      <vt:lpstr>启动日志</vt:lpstr>
      <vt:lpstr>调用服务</vt:lpstr>
      <vt:lpstr>如何改变微服务参数</vt:lpstr>
      <vt:lpstr>如何自定义微服务参数</vt:lpstr>
      <vt:lpstr>Web</vt:lpstr>
      <vt:lpstr>API</vt:lpstr>
      <vt:lpstr>异步通信</vt:lpstr>
      <vt:lpstr>Broker 异步消息组件</vt:lpstr>
      <vt:lpstr>链接追踪、限流、熔断、认证…</vt:lpstr>
      <vt:lpstr>Wrapper</vt:lpstr>
      <vt:lpstr>PowerPoint Presentation</vt:lpstr>
      <vt:lpstr>Wrapper</vt:lpstr>
      <vt:lpstr>如何使用插件</vt:lpstr>
      <vt:lpstr>下期内容：Micro工具集</vt:lpstr>
      <vt:lpstr>如何对外暴露接口</vt:lpstr>
      <vt:lpstr>Micro分为两部分</vt:lpstr>
      <vt:lpstr>Micro工具集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Go-Micro  框架设计</dc:title>
  <dc:creator/>
  <cp:lastModifiedBy>printfcoder@gmail.com</cp:lastModifiedBy>
  <cp:revision>168</cp:revision>
  <dcterms:created xsi:type="dcterms:W3CDTF">2019-10-08T04:43:00Z</dcterms:created>
  <dcterms:modified xsi:type="dcterms:W3CDTF">2019-12-15T15:13:55Z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2052-10.1.0.6395</vt:lpwstr>
  </property>
</Properties>
</file>